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6" r:id="rId1"/>
  </p:sldMasterIdLst>
  <p:notesMasterIdLst>
    <p:notesMasterId r:id="rId48"/>
  </p:notesMasterIdLst>
  <p:sldIdLst>
    <p:sldId id="256" r:id="rId2"/>
    <p:sldId id="293" r:id="rId3"/>
    <p:sldId id="294" r:id="rId4"/>
    <p:sldId id="257" r:id="rId5"/>
    <p:sldId id="258" r:id="rId6"/>
    <p:sldId id="295" r:id="rId7"/>
    <p:sldId id="262" r:id="rId8"/>
    <p:sldId id="305" r:id="rId9"/>
    <p:sldId id="260" r:id="rId10"/>
    <p:sldId id="261" r:id="rId11"/>
    <p:sldId id="264" r:id="rId12"/>
    <p:sldId id="296" r:id="rId13"/>
    <p:sldId id="266" r:id="rId14"/>
    <p:sldId id="267" r:id="rId15"/>
    <p:sldId id="297" r:id="rId16"/>
    <p:sldId id="268" r:id="rId17"/>
    <p:sldId id="306" r:id="rId18"/>
    <p:sldId id="269" r:id="rId19"/>
    <p:sldId id="299" r:id="rId20"/>
    <p:sldId id="270" r:id="rId21"/>
    <p:sldId id="298" r:id="rId22"/>
    <p:sldId id="271" r:id="rId23"/>
    <p:sldId id="300" r:id="rId24"/>
    <p:sldId id="272" r:id="rId25"/>
    <p:sldId id="307" r:id="rId26"/>
    <p:sldId id="274" r:id="rId27"/>
    <p:sldId id="301" r:id="rId28"/>
    <p:sldId id="275" r:id="rId29"/>
    <p:sldId id="276" r:id="rId30"/>
    <p:sldId id="277" r:id="rId31"/>
    <p:sldId id="292" r:id="rId32"/>
    <p:sldId id="302" r:id="rId33"/>
    <p:sldId id="278" r:id="rId34"/>
    <p:sldId id="281" r:id="rId35"/>
    <p:sldId id="282" r:id="rId36"/>
    <p:sldId id="283" r:id="rId37"/>
    <p:sldId id="286" r:id="rId38"/>
    <p:sldId id="287" r:id="rId39"/>
    <p:sldId id="288" r:id="rId40"/>
    <p:sldId id="290" r:id="rId41"/>
    <p:sldId id="291" r:id="rId42"/>
    <p:sldId id="303" r:id="rId43"/>
    <p:sldId id="304" r:id="rId44"/>
    <p:sldId id="308" r:id="rId45"/>
    <p:sldId id="285" r:id="rId46"/>
    <p:sldId id="279" r:id="rId4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F11C04-E8B6-4C4F-B488-382A9EE82AE3}" type="datetimeFigureOut">
              <a:rPr lang="el-GR" smtClean="0"/>
              <a:pPr/>
              <a:t>15/4/2015</a:t>
            </a:fld>
            <a:endParaRPr lang="el-GR" dirty="0"/>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E7B6BD-782A-4AF1-81D4-4914503E60EA}" type="slidenum">
              <a:rPr lang="el-GR" smtClean="0"/>
              <a:pPr/>
              <a:t>‹#›</a:t>
            </a:fld>
            <a:endParaRPr lang="el-G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BE7B6BD-782A-4AF1-81D4-4914503E60EA}" type="slidenum">
              <a:rPr lang="el-GR" smtClean="0"/>
              <a:pPr/>
              <a:t>9</a:t>
            </a:fld>
            <a:endParaRPr lang="el-G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9" name="8 - Υπότιτλος"/>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Τίτλος"/>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l-GR" smtClean="0"/>
              <a:t>Kλικ για επεξεργασία του τίτλου</a:t>
            </a:r>
            <a:endParaRPr kumimoji="0" lang="en-US"/>
          </a:p>
        </p:txBody>
      </p:sp>
      <p:cxnSp>
        <p:nvCxnSpPr>
          <p:cNvPr id="8" name="7 - Ευθεία γραμμή σύνδεσης"/>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 Ευθεία γραμμή σύνδεσης"/>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 Έλλειψη"/>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14 - Θέση ημερομηνίας"/>
          <p:cNvSpPr>
            <a:spLocks noGrp="1"/>
          </p:cNvSpPr>
          <p:nvPr>
            <p:ph type="dt" sz="half" idx="10"/>
          </p:nvPr>
        </p:nvSpPr>
        <p:spPr/>
        <p:txBody>
          <a:bodyPr/>
          <a:lstStyle/>
          <a:p>
            <a:fld id="{F36489BE-DD0B-4778-BD6F-C82471FAFCD3}" type="datetimeFigureOut">
              <a:rPr lang="el-GR" smtClean="0"/>
              <a:pPr/>
              <a:t>15/4/2015</a:t>
            </a:fld>
            <a:endParaRPr lang="el-GR" dirty="0"/>
          </a:p>
        </p:txBody>
      </p:sp>
      <p:sp>
        <p:nvSpPr>
          <p:cNvPr id="16" name="15 - Θέση αριθμού διαφάνειας"/>
          <p:cNvSpPr>
            <a:spLocks noGrp="1"/>
          </p:cNvSpPr>
          <p:nvPr>
            <p:ph type="sldNum" sz="quarter" idx="11"/>
          </p:nvPr>
        </p:nvSpPr>
        <p:spPr/>
        <p:txBody>
          <a:bodyPr/>
          <a:lstStyle/>
          <a:p>
            <a:fld id="{A887D3BA-6D1E-4146-9443-581AAF8205F7}" type="slidenum">
              <a:rPr lang="el-GR" smtClean="0"/>
              <a:pPr/>
              <a:t>‹#›</a:t>
            </a:fld>
            <a:endParaRPr lang="el-GR" dirty="0"/>
          </a:p>
        </p:txBody>
      </p:sp>
      <p:sp>
        <p:nvSpPr>
          <p:cNvPr id="17" name="16 - Θέση υποσέλιδου"/>
          <p:cNvSpPr>
            <a:spLocks noGrp="1"/>
          </p:cNvSpPr>
          <p:nvPr>
            <p:ph type="ftr" sz="quarter" idx="12"/>
          </p:nvPr>
        </p:nvSpPr>
        <p:spPr/>
        <p:txBody>
          <a:bodyPr/>
          <a:lstStyle/>
          <a:p>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F36489BE-DD0B-4778-BD6F-C82471FAFCD3}" type="datetimeFigureOut">
              <a:rPr lang="el-GR" smtClean="0"/>
              <a:pPr/>
              <a:t>15/4/2015</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A887D3BA-6D1E-4146-9443-581AAF8205F7}"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F36489BE-DD0B-4778-BD6F-C82471FAFCD3}" type="datetimeFigureOut">
              <a:rPr lang="el-GR" smtClean="0"/>
              <a:pPr/>
              <a:t>15/4/2015</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A887D3BA-6D1E-4146-9443-581AAF8205F7}"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9" name="8 - Θέση περιεχομένου"/>
          <p:cNvSpPr>
            <a:spLocks noGrp="1"/>
          </p:cNvSpPr>
          <p:nvPr>
            <p:ph idx="1"/>
          </p:nvPr>
        </p:nvSpPr>
        <p:spPr>
          <a:xfrm>
            <a:off x="457200" y="1524000"/>
            <a:ext cx="8229600"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4" name="13 - Θέση ημερομηνίας"/>
          <p:cNvSpPr>
            <a:spLocks noGrp="1"/>
          </p:cNvSpPr>
          <p:nvPr>
            <p:ph type="dt" sz="half" idx="14"/>
          </p:nvPr>
        </p:nvSpPr>
        <p:spPr/>
        <p:txBody>
          <a:bodyPr/>
          <a:lstStyle/>
          <a:p>
            <a:fld id="{F36489BE-DD0B-4778-BD6F-C82471FAFCD3}" type="datetimeFigureOut">
              <a:rPr lang="el-GR" smtClean="0"/>
              <a:pPr/>
              <a:t>15/4/2015</a:t>
            </a:fld>
            <a:endParaRPr lang="el-GR" dirty="0"/>
          </a:p>
        </p:txBody>
      </p:sp>
      <p:sp>
        <p:nvSpPr>
          <p:cNvPr id="15" name="14 - Θέση αριθμού διαφάνειας"/>
          <p:cNvSpPr>
            <a:spLocks noGrp="1"/>
          </p:cNvSpPr>
          <p:nvPr>
            <p:ph type="sldNum" sz="quarter" idx="15"/>
          </p:nvPr>
        </p:nvSpPr>
        <p:spPr/>
        <p:txBody>
          <a:bodyPr/>
          <a:lstStyle>
            <a:lvl1pPr algn="ctr">
              <a:defRPr/>
            </a:lvl1pPr>
          </a:lstStyle>
          <a:p>
            <a:fld id="{A887D3BA-6D1E-4146-9443-581AAF8205F7}" type="slidenum">
              <a:rPr lang="el-GR" smtClean="0"/>
              <a:pPr/>
              <a:t>‹#›</a:t>
            </a:fld>
            <a:endParaRPr lang="el-GR" dirty="0"/>
          </a:p>
        </p:txBody>
      </p:sp>
      <p:sp>
        <p:nvSpPr>
          <p:cNvPr id="16" name="15 - Θέση υποσέλιδου"/>
          <p:cNvSpPr>
            <a:spLocks noGrp="1"/>
          </p:cNvSpPr>
          <p:nvPr>
            <p:ph type="ftr" sz="quarter" idx="16"/>
          </p:nvPr>
        </p:nvSpPr>
        <p:spPr/>
        <p:txBody>
          <a:bodyPr/>
          <a:lstStyle/>
          <a:p>
            <a:endParaRPr lang="el-GR" dirty="0"/>
          </a:p>
        </p:txBody>
      </p:sp>
      <p:sp>
        <p:nvSpPr>
          <p:cNvPr id="17" name="16 - Τίτλος"/>
          <p:cNvSpPr>
            <a:spLocks noGrp="1"/>
          </p:cNvSpPr>
          <p:nvPr>
            <p:ph type="title"/>
          </p:nvPr>
        </p:nvSpPr>
        <p:spPr/>
        <p:txBody>
          <a:bodyPr rtlCol="0" anchor="b" anchorCtr="0"/>
          <a:lstStyle/>
          <a:p>
            <a:r>
              <a:rPr kumimoji="0" lang="el-GR" smtClean="0"/>
              <a:t>Kλικ για επεξεργασία του τίτλου</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4" name="3 - Θέση ημερομηνίας"/>
          <p:cNvSpPr>
            <a:spLocks noGrp="1"/>
          </p:cNvSpPr>
          <p:nvPr>
            <p:ph type="dt" sz="half" idx="10"/>
          </p:nvPr>
        </p:nvSpPr>
        <p:spPr/>
        <p:txBody>
          <a:bodyPr/>
          <a:lstStyle/>
          <a:p>
            <a:fld id="{F36489BE-DD0B-4778-BD6F-C82471FAFCD3}" type="datetimeFigureOut">
              <a:rPr lang="el-GR" smtClean="0"/>
              <a:pPr/>
              <a:t>15/4/2015</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A887D3BA-6D1E-4146-9443-581AAF8205F7}" type="slidenum">
              <a:rPr lang="el-GR" smtClean="0"/>
              <a:pPr/>
              <a:t>‹#›</a:t>
            </a:fld>
            <a:endParaRPr lang="el-GR" dirty="0"/>
          </a:p>
        </p:txBody>
      </p:sp>
      <p:sp>
        <p:nvSpPr>
          <p:cNvPr id="2" name="1 - Τίτλος"/>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cxnSp>
        <p:nvCxnSpPr>
          <p:cNvPr id="7" name="6 - Ευθεία γραμμή σύνδεσης"/>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5" name="4 - Θέση ημερομηνίας"/>
          <p:cNvSpPr>
            <a:spLocks noGrp="1"/>
          </p:cNvSpPr>
          <p:nvPr>
            <p:ph type="dt" sz="half" idx="10"/>
          </p:nvPr>
        </p:nvSpPr>
        <p:spPr/>
        <p:txBody>
          <a:bodyPr/>
          <a:lstStyle/>
          <a:p>
            <a:fld id="{F36489BE-DD0B-4778-BD6F-C82471FAFCD3}" type="datetimeFigureOut">
              <a:rPr lang="el-GR" smtClean="0"/>
              <a:pPr/>
              <a:t>15/4/2015</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A887D3BA-6D1E-4146-9443-581AAF8205F7}" type="slidenum">
              <a:rPr lang="el-GR" smtClean="0"/>
              <a:pPr/>
              <a:t>‹#›</a:t>
            </a:fld>
            <a:endParaRPr lang="el-GR" dirty="0"/>
          </a:p>
        </p:txBody>
      </p:sp>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11" name="10 - Θέση περιεχομένου"/>
          <p:cNvSpPr>
            <a:spLocks noGrp="1"/>
          </p:cNvSpPr>
          <p:nvPr>
            <p:ph sz="half" idx="1"/>
          </p:nvPr>
        </p:nvSpPr>
        <p:spPr>
          <a:xfrm>
            <a:off x="457200" y="1524000"/>
            <a:ext cx="4059936"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half" idx="2"/>
          </p:nvPr>
        </p:nvSpPr>
        <p:spPr>
          <a:xfrm>
            <a:off x="4648200" y="1524000"/>
            <a:ext cx="4059936"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9" name="8 - Θέση αριθμού διαφάνειας"/>
          <p:cNvSpPr>
            <a:spLocks noGrp="1"/>
          </p:cNvSpPr>
          <p:nvPr>
            <p:ph type="sldNum" sz="quarter" idx="12"/>
          </p:nvPr>
        </p:nvSpPr>
        <p:spPr/>
        <p:txBody>
          <a:bodyPr/>
          <a:lstStyle/>
          <a:p>
            <a:fld id="{A887D3BA-6D1E-4146-9443-581AAF8205F7}" type="slidenum">
              <a:rPr lang="el-GR" smtClean="0"/>
              <a:pPr/>
              <a:t>‹#›</a:t>
            </a:fld>
            <a:endParaRPr lang="el-GR" dirty="0"/>
          </a:p>
        </p:txBody>
      </p:sp>
      <p:sp>
        <p:nvSpPr>
          <p:cNvPr id="8" name="7 - Θέση υποσέλιδου"/>
          <p:cNvSpPr>
            <a:spLocks noGrp="1"/>
          </p:cNvSpPr>
          <p:nvPr>
            <p:ph type="ftr" sz="quarter" idx="11"/>
          </p:nvPr>
        </p:nvSpPr>
        <p:spPr/>
        <p:txBody>
          <a:bodyPr/>
          <a:lstStyle/>
          <a:p>
            <a:endParaRPr lang="el-GR" dirty="0"/>
          </a:p>
        </p:txBody>
      </p:sp>
      <p:sp>
        <p:nvSpPr>
          <p:cNvPr id="7" name="6 - Θέση ημερομηνίας"/>
          <p:cNvSpPr>
            <a:spLocks noGrp="1"/>
          </p:cNvSpPr>
          <p:nvPr>
            <p:ph type="dt" sz="half" idx="10"/>
          </p:nvPr>
        </p:nvSpPr>
        <p:spPr/>
        <p:txBody>
          <a:bodyPr/>
          <a:lstStyle/>
          <a:p>
            <a:fld id="{F36489BE-DD0B-4778-BD6F-C82471FAFCD3}" type="datetimeFigureOut">
              <a:rPr lang="el-GR" smtClean="0"/>
              <a:pPr/>
              <a:t>15/4/2015</a:t>
            </a:fld>
            <a:endParaRPr lang="el-GR" dirty="0"/>
          </a:p>
        </p:txBody>
      </p:sp>
      <p:sp>
        <p:nvSpPr>
          <p:cNvPr id="3" name="2 - Θέση κειμένου"/>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32" name="31 - Θέση περιεχομένου"/>
          <p:cNvSpPr>
            <a:spLocks noGrp="1"/>
          </p:cNvSpPr>
          <p:nvPr>
            <p:ph sz="half" idx="2"/>
          </p:nvPr>
        </p:nvSpPr>
        <p:spPr>
          <a:xfrm>
            <a:off x="457200" y="2201896"/>
            <a:ext cx="4038600" cy="3913632"/>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34" name="33 - Θέση περιεχομένου"/>
          <p:cNvSpPr>
            <a:spLocks noGrp="1"/>
          </p:cNvSpPr>
          <p:nvPr>
            <p:ph sz="quarter" idx="4"/>
          </p:nvPr>
        </p:nvSpPr>
        <p:spPr>
          <a:xfrm>
            <a:off x="4649788" y="2201896"/>
            <a:ext cx="4038600" cy="3913632"/>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 name="1 - Τίτλος"/>
          <p:cNvSpPr>
            <a:spLocks noGrp="1"/>
          </p:cNvSpPr>
          <p:nvPr>
            <p:ph type="title"/>
          </p:nvPr>
        </p:nvSpPr>
        <p:spPr>
          <a:xfrm>
            <a:off x="457200" y="155448"/>
            <a:ext cx="8229600" cy="1143000"/>
          </a:xfrm>
        </p:spPr>
        <p:txBody>
          <a:bodyPr anchor="b" anchorCtr="0"/>
          <a:lstStyle>
            <a:lvl1pPr>
              <a:defRPr/>
            </a:lvl1pPr>
          </a:lstStyle>
          <a:p>
            <a:r>
              <a:rPr kumimoji="0" lang="el-GR" smtClean="0"/>
              <a:t>Kλικ για επεξεργασία του τίτλου</a:t>
            </a:r>
            <a:endParaRPr kumimoji="0" lang="en-US"/>
          </a:p>
        </p:txBody>
      </p:sp>
      <p:sp>
        <p:nvSpPr>
          <p:cNvPr id="12" name="11 - Θέση κειμένου"/>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cxnSp>
        <p:nvCxnSpPr>
          <p:cNvPr id="10" name="9 - Ευθεία γραμμή σύνδεσης"/>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 Ευθεία γραμμή σύνδεσης"/>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3" name="2 - Θέση ημερομηνίας"/>
          <p:cNvSpPr>
            <a:spLocks noGrp="1"/>
          </p:cNvSpPr>
          <p:nvPr>
            <p:ph type="dt" sz="half" idx="10"/>
          </p:nvPr>
        </p:nvSpPr>
        <p:spPr/>
        <p:txBody>
          <a:bodyPr/>
          <a:lstStyle/>
          <a:p>
            <a:fld id="{F36489BE-DD0B-4778-BD6F-C82471FAFCD3}" type="datetimeFigureOut">
              <a:rPr lang="el-GR" smtClean="0"/>
              <a:pPr/>
              <a:t>15/4/2015</a:t>
            </a:fld>
            <a:endParaRPr lang="el-GR" dirty="0"/>
          </a:p>
        </p:txBody>
      </p:sp>
      <p:sp>
        <p:nvSpPr>
          <p:cNvPr id="4" name="3 - Θέση υποσέλιδου"/>
          <p:cNvSpPr>
            <a:spLocks noGrp="1"/>
          </p:cNvSpPr>
          <p:nvPr>
            <p:ph type="ftr" sz="quarter" idx="11"/>
          </p:nvPr>
        </p:nvSpPr>
        <p:spPr/>
        <p:txBody>
          <a:bodyPr/>
          <a:lstStyle/>
          <a:p>
            <a:endParaRPr lang="el-GR" dirty="0"/>
          </a:p>
        </p:txBody>
      </p:sp>
      <p:sp>
        <p:nvSpPr>
          <p:cNvPr id="5" name="4 - Θέση αριθμού διαφάνειας"/>
          <p:cNvSpPr>
            <a:spLocks noGrp="1"/>
          </p:cNvSpPr>
          <p:nvPr>
            <p:ph type="sldNum" sz="quarter" idx="12"/>
          </p:nvPr>
        </p:nvSpPr>
        <p:spPr/>
        <p:txBody>
          <a:bodyPr/>
          <a:lstStyle/>
          <a:p>
            <a:fld id="{A887D3BA-6D1E-4146-9443-581AAF8205F7}" type="slidenum">
              <a:rPr lang="el-GR" smtClean="0"/>
              <a:pPr/>
              <a:t>‹#›</a:t>
            </a:fld>
            <a:endParaRPr lang="el-GR" dirty="0"/>
          </a:p>
        </p:txBody>
      </p:sp>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F36489BE-DD0B-4778-BD6F-C82471FAFCD3}" type="datetimeFigureOut">
              <a:rPr lang="el-GR" smtClean="0"/>
              <a:pPr/>
              <a:t>15/4/2015</a:t>
            </a:fld>
            <a:endParaRPr lang="el-GR" dirty="0"/>
          </a:p>
        </p:txBody>
      </p:sp>
      <p:sp>
        <p:nvSpPr>
          <p:cNvPr id="3" name="2 - Θέση υποσέλιδου"/>
          <p:cNvSpPr>
            <a:spLocks noGrp="1"/>
          </p:cNvSpPr>
          <p:nvPr>
            <p:ph type="ftr" sz="quarter" idx="11"/>
          </p:nvPr>
        </p:nvSpPr>
        <p:spPr/>
        <p:txBody>
          <a:bodyPr/>
          <a:lstStyle/>
          <a:p>
            <a:endParaRPr lang="el-GR" dirty="0"/>
          </a:p>
        </p:txBody>
      </p:sp>
      <p:sp>
        <p:nvSpPr>
          <p:cNvPr id="4" name="3 - Θέση αριθμού διαφάνειας"/>
          <p:cNvSpPr>
            <a:spLocks noGrp="1"/>
          </p:cNvSpPr>
          <p:nvPr>
            <p:ph type="sldNum" sz="quarter" idx="12"/>
          </p:nvPr>
        </p:nvSpPr>
        <p:spPr/>
        <p:txBody>
          <a:bodyPr/>
          <a:lstStyle/>
          <a:p>
            <a:fld id="{A887D3BA-6D1E-4146-9443-581AAF8205F7}"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29" name="28 - Θέση περιεχομένου"/>
          <p:cNvSpPr>
            <a:spLocks noGrp="1"/>
          </p:cNvSpPr>
          <p:nvPr>
            <p:ph sz="quarter" idx="1"/>
          </p:nvPr>
        </p:nvSpPr>
        <p:spPr>
          <a:xfrm>
            <a:off x="457200" y="457200"/>
            <a:ext cx="6248400" cy="5715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3" name="2 - Θέση κειμένου"/>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31" name="30 - Τίτλος"/>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l-GR" smtClean="0"/>
              <a:t>Kλικ για επεξεργασία του τίτλου</a:t>
            </a:r>
            <a:endParaRPr kumimoji="0" lang="en-US"/>
          </a:p>
        </p:txBody>
      </p:sp>
      <p:sp>
        <p:nvSpPr>
          <p:cNvPr id="8" name="7 - Θέση ημερομηνίας"/>
          <p:cNvSpPr>
            <a:spLocks noGrp="1"/>
          </p:cNvSpPr>
          <p:nvPr>
            <p:ph type="dt" sz="half" idx="14"/>
          </p:nvPr>
        </p:nvSpPr>
        <p:spPr/>
        <p:txBody>
          <a:bodyPr/>
          <a:lstStyle/>
          <a:p>
            <a:fld id="{F36489BE-DD0B-4778-BD6F-C82471FAFCD3}" type="datetimeFigureOut">
              <a:rPr lang="el-GR" smtClean="0"/>
              <a:pPr/>
              <a:t>15/4/2015</a:t>
            </a:fld>
            <a:endParaRPr lang="el-GR" dirty="0"/>
          </a:p>
        </p:txBody>
      </p:sp>
      <p:sp>
        <p:nvSpPr>
          <p:cNvPr id="9" name="8 - Θέση αριθμού διαφάνειας"/>
          <p:cNvSpPr>
            <a:spLocks noGrp="1"/>
          </p:cNvSpPr>
          <p:nvPr>
            <p:ph type="sldNum" sz="quarter" idx="15"/>
          </p:nvPr>
        </p:nvSpPr>
        <p:spPr/>
        <p:txBody>
          <a:bodyPr/>
          <a:lstStyle/>
          <a:p>
            <a:fld id="{A887D3BA-6D1E-4146-9443-581AAF8205F7}" type="slidenum">
              <a:rPr lang="el-GR" smtClean="0"/>
              <a:pPr/>
              <a:t>‹#›</a:t>
            </a:fld>
            <a:endParaRPr lang="el-GR" dirty="0"/>
          </a:p>
        </p:txBody>
      </p:sp>
      <p:sp>
        <p:nvSpPr>
          <p:cNvPr id="10" name="9 - Θέση υποσέλιδου"/>
          <p:cNvSpPr>
            <a:spLocks noGrp="1"/>
          </p:cNvSpPr>
          <p:nvPr>
            <p:ph type="ftr" sz="quarter" idx="16"/>
          </p:nvPr>
        </p:nvSpPr>
        <p:spPr/>
        <p:txBody>
          <a:bodyPr/>
          <a:lstStyle/>
          <a:p>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l-GR" dirty="0"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8" name="7 - Θέση ημερομηνίας"/>
          <p:cNvSpPr>
            <a:spLocks noGrp="1"/>
          </p:cNvSpPr>
          <p:nvPr>
            <p:ph type="dt" sz="half" idx="10"/>
          </p:nvPr>
        </p:nvSpPr>
        <p:spPr/>
        <p:txBody>
          <a:bodyPr/>
          <a:lstStyle/>
          <a:p>
            <a:fld id="{F36489BE-DD0B-4778-BD6F-C82471FAFCD3}" type="datetimeFigureOut">
              <a:rPr lang="el-GR" smtClean="0"/>
              <a:pPr/>
              <a:t>15/4/2015</a:t>
            </a:fld>
            <a:endParaRPr lang="el-GR" dirty="0"/>
          </a:p>
        </p:txBody>
      </p:sp>
      <p:sp>
        <p:nvSpPr>
          <p:cNvPr id="9" name="8 - Θέση αριθμού διαφάνειας"/>
          <p:cNvSpPr>
            <a:spLocks noGrp="1"/>
          </p:cNvSpPr>
          <p:nvPr>
            <p:ph type="sldNum" sz="quarter" idx="11"/>
          </p:nvPr>
        </p:nvSpPr>
        <p:spPr/>
        <p:txBody>
          <a:bodyPr/>
          <a:lstStyle/>
          <a:p>
            <a:fld id="{A887D3BA-6D1E-4146-9443-581AAF8205F7}" type="slidenum">
              <a:rPr lang="el-GR" smtClean="0"/>
              <a:pPr/>
              <a:t>‹#›</a:t>
            </a:fld>
            <a:endParaRPr lang="el-GR" dirty="0"/>
          </a:p>
        </p:txBody>
      </p:sp>
      <p:sp>
        <p:nvSpPr>
          <p:cNvPr id="10" name="9 - Θέση υποσέλιδου"/>
          <p:cNvSpPr>
            <a:spLocks noGrp="1"/>
          </p:cNvSpPr>
          <p:nvPr>
            <p:ph type="ftr" sz="quarter" idx="12"/>
          </p:nvPr>
        </p:nvSpPr>
        <p:spPr/>
        <p:txBody>
          <a:bodyPr/>
          <a:lstStyle/>
          <a:p>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 Θέση κειμένου"/>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24" name="23 - Θέση ημερομηνίας"/>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36489BE-DD0B-4778-BD6F-C82471FAFCD3}" type="datetimeFigureOut">
              <a:rPr lang="el-GR" smtClean="0"/>
              <a:pPr/>
              <a:t>15/4/2015</a:t>
            </a:fld>
            <a:endParaRPr lang="el-GR" dirty="0"/>
          </a:p>
        </p:txBody>
      </p:sp>
      <p:sp>
        <p:nvSpPr>
          <p:cNvPr id="10" name="9 - Θέση υποσέλιδου"/>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l-GR" dirty="0"/>
          </a:p>
        </p:txBody>
      </p:sp>
      <p:sp>
        <p:nvSpPr>
          <p:cNvPr id="22" name="21 - Θέση αριθμού διαφάνειας"/>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887D3BA-6D1E-4146-9443-581AAF8205F7}" type="slidenum">
              <a:rPr lang="el-GR" smtClean="0"/>
              <a:pPr/>
              <a:t>‹#›</a:t>
            </a:fld>
            <a:endParaRPr lang="el-GR" dirty="0"/>
          </a:p>
        </p:txBody>
      </p:sp>
      <p:sp>
        <p:nvSpPr>
          <p:cNvPr id="5" name="4 - Θέση τίτλου"/>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l-GR" smtClean="0"/>
              <a:t>Kλικ για επεξεργασία του τίτλου</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audio" Target="file:///D:\&#959;&#955;&#959;&#954;&#945;&#965;&#964;&#969;&#956;&#945;%20&#954;&#945;&#953;%20&#946;&#953;&#957;&#964;&#949;&#959;\&#922;&#945;&#955;&#940;&#946;&#961;&#965;&#964;&#945;%20(&#932;&#959;%20&#959;&#955;&#959;&#954;&#945;&#973;&#964;&#969;&#956;&#945;).mp3"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p:txBody>
          <a:bodyPr/>
          <a:lstStyle/>
          <a:p>
            <a:endParaRPr lang="el-GR" dirty="0"/>
          </a:p>
        </p:txBody>
      </p:sp>
      <p:sp>
        <p:nvSpPr>
          <p:cNvPr id="2" name="1 - Τίτλος"/>
          <p:cNvSpPr>
            <a:spLocks noGrp="1"/>
          </p:cNvSpPr>
          <p:nvPr>
            <p:ph type="ctrTitle"/>
          </p:nvPr>
        </p:nvSpPr>
        <p:spPr/>
        <p:txBody>
          <a:bodyPr>
            <a:normAutofit/>
          </a:bodyPr>
          <a:lstStyle/>
          <a:p>
            <a:r>
              <a:rPr lang="el-GR" sz="8000" dirty="0" smtClean="0">
                <a:solidFill>
                  <a:schemeClr val="tx2">
                    <a:lumMod val="90000"/>
                  </a:schemeClr>
                </a:solidFill>
              </a:rPr>
              <a:t>ΟΛΟΚΑΥΤΩΜΑ</a:t>
            </a:r>
            <a:endParaRPr lang="el-GR" sz="8000" dirty="0">
              <a:solidFill>
                <a:schemeClr val="tx2">
                  <a:lumMod val="90000"/>
                </a:schemeClr>
              </a:solidFill>
            </a:endParaRPr>
          </a:p>
        </p:txBody>
      </p:sp>
      <p:pic>
        <p:nvPicPr>
          <p:cNvPr id="5" name="Καλάβρυτα (Το ολοκαύτωμα).mp3">
            <a:hlinkClick r:id="" action="ppaction://media"/>
          </p:cNvPr>
          <p:cNvPicPr>
            <a:picLocks noRot="1" noChangeAspect="1"/>
          </p:cNvPicPr>
          <p:nvPr>
            <a:audioFile r:link="rId1"/>
          </p:nvPr>
        </p:nvPicPr>
        <p:blipFill>
          <a:blip r:embed="rId3"/>
          <a:stretch>
            <a:fillRect/>
          </a:stretch>
        </p:blipFill>
        <p:spPr>
          <a:xfrm>
            <a:off x="3929058" y="5000636"/>
            <a:ext cx="1714512" cy="1000132"/>
          </a:xfrm>
          <a:prstGeom prst="rect">
            <a:avLst/>
          </a:prstGeom>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normAutofit/>
          </a:bodyPr>
          <a:lstStyle/>
          <a:p>
            <a:pPr>
              <a:buNone/>
            </a:pPr>
            <a:r>
              <a:rPr lang="el-GR" sz="3200" dirty="0" smtClean="0"/>
              <a:t>   Οι άνθρωποι ήταν φοβισμένοι </a:t>
            </a:r>
            <a:r>
              <a:rPr lang="el-GR" sz="3200" dirty="0" smtClean="0"/>
              <a:t>…Έδωσαν </a:t>
            </a:r>
            <a:r>
              <a:rPr lang="el-GR" sz="3200" dirty="0" smtClean="0"/>
              <a:t>εντολή  να πάνε όλοι στην Εκκλησία  με την ελπίδα πως θα βρουν ένα καταφύγιο</a:t>
            </a:r>
            <a:r>
              <a:rPr lang="el-GR" sz="3200" dirty="0" smtClean="0"/>
              <a:t>.</a:t>
            </a:r>
          </a:p>
          <a:p>
            <a:pPr>
              <a:buNone/>
            </a:pPr>
            <a:r>
              <a:rPr lang="el-GR" sz="3200" dirty="0" smtClean="0"/>
              <a:t> </a:t>
            </a:r>
            <a:r>
              <a:rPr lang="el-GR" sz="3200" dirty="0" smtClean="0"/>
              <a:t>Οι άνθρωποι ήταν γεμάτοι φόβο και ανησυχία για το μέλλον και χιλιάδες αναπάντητα ερωτήματα τους είχαν δημιουργηθεί, καθώς και μίσος για τους </a:t>
            </a:r>
            <a:r>
              <a:rPr lang="el-GR" sz="3200" dirty="0" smtClean="0"/>
              <a:t>κατακτητές.</a:t>
            </a:r>
            <a:endParaRPr lang="el-GR" sz="3200" dirty="0"/>
          </a:p>
        </p:txBody>
      </p:sp>
      <p:sp>
        <p:nvSpPr>
          <p:cNvPr id="2" name="1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a:buNone/>
            </a:pPr>
            <a:r>
              <a:rPr lang="el-GR" sz="2800" dirty="0" smtClean="0"/>
              <a:t>    </a:t>
            </a:r>
            <a:r>
              <a:rPr lang="el-GR" sz="2800" dirty="0" smtClean="0"/>
              <a:t>Ο</a:t>
            </a:r>
            <a:r>
              <a:rPr lang="el-GR" sz="2800" dirty="0" smtClean="0"/>
              <a:t>ι </a:t>
            </a:r>
            <a:r>
              <a:rPr lang="el-GR" sz="2800" dirty="0" smtClean="0"/>
              <a:t>πληγές δεν έχουν κλείσει. Μέχρι και σήμερα, το πένθος στην όμορφη ορεινή πόλη διαρκεί έως και τις 13 Δεκεμβρίου. Όσοι πάνε πιο πριν δεν θα δουν ούτε </a:t>
            </a:r>
            <a:r>
              <a:rPr lang="el-GR" sz="2800" dirty="0" smtClean="0"/>
              <a:t>ένα φωτάκι </a:t>
            </a:r>
            <a:r>
              <a:rPr lang="el-GR" sz="2800" dirty="0" smtClean="0"/>
              <a:t>χριστουγεννιάτικου δέντρου, απολύτως τίποτα που να παραπέμπει στις γιορτές. </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xresdefault.jpg"/>
          <p:cNvPicPr>
            <a:picLocks noGrp="1" noChangeAspect="1"/>
          </p:cNvPicPr>
          <p:nvPr>
            <p:ph idx="1"/>
          </p:nvPr>
        </p:nvPicPr>
        <p:blipFill>
          <a:blip r:embed="rId2"/>
          <a:stretch>
            <a:fillRect/>
          </a:stretch>
        </p:blipFill>
        <p:spPr>
          <a:xfrm>
            <a:off x="508000" y="357166"/>
            <a:ext cx="8128000" cy="6143668"/>
          </a:xfrm>
        </p:spPr>
      </p:pic>
      <p:sp>
        <p:nvSpPr>
          <p:cNvPr id="3" name="Title 2"/>
          <p:cNvSpPr>
            <a:spLocks noGrp="1"/>
          </p:cNvSpPr>
          <p:nvPr>
            <p:ph type="title"/>
          </p:nvPr>
        </p:nvSpPr>
        <p:spPr/>
        <p:txBody>
          <a:bodyPr/>
          <a:lstStyle/>
          <a:p>
            <a:endParaRPr lang="el-GR"/>
          </a:p>
        </p:txBody>
      </p:sp>
    </p:spTree>
  </p:cSld>
  <p:clrMapOvr>
    <a:masterClrMapping/>
  </p:clrMapOvr>
  <p:transition>
    <p:split orient="ver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r>
              <a:rPr lang="el-GR" sz="4000" dirty="0" smtClean="0"/>
              <a:t>Σημειώστε φράσεις-λέξεις των μαρτυριών ενδεικτικές των συναισθημάτων των ανθρώπων που επέζησαν της τραγωδίας.</a:t>
            </a:r>
          </a:p>
          <a:p>
            <a:pPr>
              <a:buNone/>
            </a:pPr>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lvl="0"/>
            <a:r>
              <a:rPr lang="el-GR" sz="3200" dirty="0" smtClean="0"/>
              <a:t>Δεν τολμούσα να ρωτήσω</a:t>
            </a:r>
            <a:r>
              <a:rPr lang="el-GR" sz="3200" dirty="0" smtClean="0">
                <a:sym typeface="Wingdings"/>
              </a:rPr>
              <a:t></a:t>
            </a:r>
            <a:r>
              <a:rPr lang="el-GR" sz="3200" dirty="0" smtClean="0"/>
              <a:t>δισταγμός, φόβος και ανασφάλεια</a:t>
            </a:r>
          </a:p>
          <a:p>
            <a:pPr lvl="0"/>
            <a:endParaRPr lang="el-GR" sz="3200" dirty="0" smtClean="0"/>
          </a:p>
          <a:p>
            <a:pPr lvl="0"/>
            <a:r>
              <a:rPr lang="el-GR" sz="3200" dirty="0" smtClean="0"/>
              <a:t>Το Κυριακάτικο γλυκό κάηκε μαζί με τις Κυριακές μας</a:t>
            </a:r>
            <a:r>
              <a:rPr lang="el-GR" sz="3200" dirty="0" smtClean="0">
                <a:sym typeface="Wingdings"/>
              </a:rPr>
              <a:t></a:t>
            </a:r>
            <a:r>
              <a:rPr lang="el-GR" sz="3200" dirty="0" smtClean="0"/>
              <a:t>θλίψη, στεναχώρια, φρίκη του πολέμου</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ca_thumb_l_image (1).jpg"/>
          <p:cNvPicPr>
            <a:picLocks noGrp="1" noChangeAspect="1"/>
          </p:cNvPicPr>
          <p:nvPr>
            <p:ph idx="1"/>
          </p:nvPr>
        </p:nvPicPr>
        <p:blipFill>
          <a:blip r:embed="rId2"/>
          <a:stretch>
            <a:fillRect/>
          </a:stretch>
        </p:blipFill>
        <p:spPr>
          <a:xfrm>
            <a:off x="428596" y="428604"/>
            <a:ext cx="8286808" cy="6000792"/>
          </a:xfrm>
        </p:spPr>
      </p:pic>
      <p:sp>
        <p:nvSpPr>
          <p:cNvPr id="3" name="Title 2"/>
          <p:cNvSpPr>
            <a:spLocks noGrp="1"/>
          </p:cNvSpPr>
          <p:nvPr>
            <p:ph type="title"/>
          </p:nvPr>
        </p:nvSpPr>
        <p:spPr/>
        <p:txBody>
          <a:bodyPr/>
          <a:lstStyle/>
          <a:p>
            <a:endParaRPr lang="el-G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lvl="0"/>
            <a:r>
              <a:rPr lang="el-GR" sz="3200" dirty="0" smtClean="0"/>
              <a:t>Η φιλία πάνω από τα γεγονότα</a:t>
            </a:r>
            <a:r>
              <a:rPr lang="el-GR" sz="3200" dirty="0" smtClean="0">
                <a:sym typeface="Wingdings"/>
              </a:rPr>
              <a:t></a:t>
            </a:r>
            <a:r>
              <a:rPr lang="el-GR" sz="3200" dirty="0" smtClean="0"/>
              <a:t>αθωότητα των παιδιών, αντίθεση στα καθεστώτα των ενηλίκων </a:t>
            </a:r>
          </a:p>
          <a:p>
            <a:endParaRPr lang="el-GR" dirty="0" smtClean="0"/>
          </a:p>
          <a:p>
            <a:pPr lvl="0"/>
            <a:r>
              <a:rPr lang="el-GR" sz="3200" dirty="0" smtClean="0"/>
              <a:t>Δεν το πίστευα</a:t>
            </a:r>
            <a:r>
              <a:rPr lang="el-GR" sz="3200" dirty="0" smtClean="0">
                <a:sym typeface="Wingdings"/>
              </a:rPr>
              <a:t></a:t>
            </a:r>
            <a:r>
              <a:rPr lang="el-GR" sz="3200" dirty="0" smtClean="0"/>
              <a:t>δυσκολία και αδυναμία να πιστέψει τα όσα συνέβησαν</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ca_thumb_l_image (15).jpg"/>
          <p:cNvPicPr>
            <a:picLocks noGrp="1" noChangeAspect="1"/>
          </p:cNvPicPr>
          <p:nvPr>
            <p:ph idx="1"/>
          </p:nvPr>
        </p:nvPicPr>
        <p:blipFill>
          <a:blip r:embed="rId2"/>
          <a:stretch>
            <a:fillRect/>
          </a:stretch>
        </p:blipFill>
        <p:spPr>
          <a:xfrm>
            <a:off x="357158" y="285728"/>
            <a:ext cx="8501122" cy="6215106"/>
          </a:xfrm>
        </p:spPr>
      </p:pic>
      <p:sp>
        <p:nvSpPr>
          <p:cNvPr id="3" name="Title 2"/>
          <p:cNvSpPr>
            <a:spLocks noGrp="1"/>
          </p:cNvSpPr>
          <p:nvPr>
            <p:ph type="title"/>
          </p:nvPr>
        </p:nvSpPr>
        <p:spPr/>
        <p:txBody>
          <a:bodyPr/>
          <a:lstStyle/>
          <a:p>
            <a:endParaRPr lang="el-GR"/>
          </a:p>
        </p:txBody>
      </p:sp>
    </p:spTree>
  </p:cSld>
  <p:clrMapOvr>
    <a:masterClrMapping/>
  </p:clrMapOvr>
  <p:transition>
    <p:pull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lvl="0"/>
            <a:r>
              <a:rPr lang="el-GR" sz="3200" dirty="0" smtClean="0"/>
              <a:t>Η Εκκλησία γέμισε με μαυροφορεμένες γυναίκες</a:t>
            </a:r>
            <a:r>
              <a:rPr lang="el-GR" sz="3200" dirty="0" smtClean="0">
                <a:sym typeface="Wingdings"/>
              </a:rPr>
              <a:t></a:t>
            </a:r>
            <a:r>
              <a:rPr lang="el-GR" sz="3200" dirty="0" smtClean="0"/>
              <a:t>μοναξιά και αναπάντητα ερωτήματα στα ξαφνικά γεγονότα, αντίθεση </a:t>
            </a:r>
          </a:p>
          <a:p>
            <a:endParaRPr lang="el-GR" dirty="0" smtClean="0"/>
          </a:p>
          <a:p>
            <a:pPr lvl="0"/>
            <a:r>
              <a:rPr lang="el-GR" sz="3200" dirty="0" smtClean="0"/>
              <a:t>Οι Έλληνες συνέχισαν να λένε τους Γερμανούς κατακτητές</a:t>
            </a:r>
            <a:r>
              <a:rPr lang="el-GR" sz="3200" dirty="0" smtClean="0">
                <a:sym typeface="Wingdings"/>
              </a:rPr>
              <a:t></a:t>
            </a:r>
            <a:r>
              <a:rPr lang="el-GR" sz="3200" dirty="0" smtClean="0"/>
              <a:t>θυμός, φόβος προς τους Γερμανούς</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ca_thumb_l_image (5).jpg"/>
          <p:cNvPicPr>
            <a:picLocks noGrp="1" noChangeAspect="1"/>
          </p:cNvPicPr>
          <p:nvPr>
            <p:ph idx="1"/>
          </p:nvPr>
        </p:nvPicPr>
        <p:blipFill>
          <a:blip r:embed="rId2"/>
          <a:stretch>
            <a:fillRect/>
          </a:stretch>
        </p:blipFill>
        <p:spPr>
          <a:xfrm>
            <a:off x="428596" y="285728"/>
            <a:ext cx="8358246" cy="6215106"/>
          </a:xfrm>
        </p:spPr>
      </p:pic>
      <p:sp>
        <p:nvSpPr>
          <p:cNvPr id="3" name="Title 2"/>
          <p:cNvSpPr>
            <a:spLocks noGrp="1"/>
          </p:cNvSpPr>
          <p:nvPr>
            <p:ph type="title"/>
          </p:nvPr>
        </p:nvSpPr>
        <p:spPr/>
        <p:txBody>
          <a:bodyPr/>
          <a:lstStyle/>
          <a:p>
            <a:endParaRPr lang="el-GR"/>
          </a:p>
        </p:txBody>
      </p:sp>
    </p:spTree>
  </p:cSld>
  <p:clrMapOvr>
    <a:masterClrMapping/>
  </p:clrMapOvr>
  <p:transition>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kalavrita-mathitries.jpg"/>
          <p:cNvPicPr>
            <a:picLocks noGrp="1" noChangeAspect="1"/>
          </p:cNvPicPr>
          <p:nvPr>
            <p:ph idx="1"/>
          </p:nvPr>
        </p:nvPicPr>
        <p:blipFill>
          <a:blip r:embed="rId2"/>
          <a:stretch>
            <a:fillRect/>
          </a:stretch>
        </p:blipFill>
        <p:spPr>
          <a:xfrm>
            <a:off x="428596" y="500042"/>
            <a:ext cx="8286808" cy="5857916"/>
          </a:xfrm>
        </p:spPr>
      </p:pic>
      <p:sp>
        <p:nvSpPr>
          <p:cNvPr id="3" name="Title 2"/>
          <p:cNvSpPr>
            <a:spLocks noGrp="1"/>
          </p:cNvSpPr>
          <p:nvPr>
            <p:ph type="title"/>
          </p:nvPr>
        </p:nvSpPr>
        <p:spPr/>
        <p:txBody>
          <a:bodyPr/>
          <a:lstStyle/>
          <a:p>
            <a:endParaRPr lang="el-GR"/>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lvl="0"/>
            <a:r>
              <a:rPr lang="el-GR" sz="3200" dirty="0" smtClean="0"/>
              <a:t>Δεν πρόλαβα να τον χορτάσω(τον πατέρα)</a:t>
            </a:r>
            <a:r>
              <a:rPr lang="el-GR" sz="3200" dirty="0" smtClean="0">
                <a:sym typeface="Wingdings"/>
              </a:rPr>
              <a:t></a:t>
            </a:r>
            <a:r>
              <a:rPr lang="el-GR" sz="3200" dirty="0" smtClean="0"/>
              <a:t>θλίψη, φόβος και ανασφάλεια για το μέλλον, αναπάντητα ερωτήματα, αδικία</a:t>
            </a:r>
          </a:p>
          <a:p>
            <a:endParaRPr lang="el-GR" dirty="0" smtClean="0"/>
          </a:p>
          <a:p>
            <a:pPr lvl="0"/>
            <a:r>
              <a:rPr lang="el-GR" sz="3200" dirty="0" smtClean="0"/>
              <a:t>Δεν πρόλαβα να χαιρετήσω τον πατέρα μου</a:t>
            </a:r>
            <a:r>
              <a:rPr lang="el-GR" sz="3200" dirty="0" smtClean="0">
                <a:sym typeface="Wingdings"/>
              </a:rPr>
              <a:t></a:t>
            </a:r>
            <a:r>
              <a:rPr lang="el-GR" sz="3200" dirty="0" smtClean="0"/>
              <a:t>δείχνει την γρήγορη ροή των γεγονότων, θλίψη και ερωτηματικά(Γιατί φεύγει</a:t>
            </a:r>
            <a:r>
              <a:rPr lang="el-GR" sz="3200" smtClean="0"/>
              <a:t>, </a:t>
            </a:r>
            <a:r>
              <a:rPr lang="el-GR" sz="3200" smtClean="0"/>
              <a:t>πού </a:t>
            </a:r>
            <a:r>
              <a:rPr lang="el-GR" sz="3200" dirty="0" smtClean="0"/>
              <a:t>πάει, τι θα γίνει στο μέλλον)</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ca_thumb_l_image (4).jpg"/>
          <p:cNvPicPr>
            <a:picLocks noGrp="1" noChangeAspect="1"/>
          </p:cNvPicPr>
          <p:nvPr>
            <p:ph idx="1"/>
          </p:nvPr>
        </p:nvPicPr>
        <p:blipFill>
          <a:blip r:embed="rId2"/>
          <a:stretch>
            <a:fillRect/>
          </a:stretch>
        </p:blipFill>
        <p:spPr>
          <a:xfrm>
            <a:off x="642910" y="285728"/>
            <a:ext cx="7929618" cy="6215106"/>
          </a:xfrm>
        </p:spPr>
      </p:pic>
      <p:sp>
        <p:nvSpPr>
          <p:cNvPr id="3" name="Title 2"/>
          <p:cNvSpPr>
            <a:spLocks noGrp="1"/>
          </p:cNvSpPr>
          <p:nvPr>
            <p:ph type="title"/>
          </p:nvPr>
        </p:nvSpPr>
        <p:spPr/>
        <p:txBody>
          <a:bodyPr/>
          <a:lstStyle/>
          <a:p>
            <a:endParaRPr lang="el-G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a:buNone/>
            </a:pPr>
            <a:r>
              <a:rPr lang="el-GR" sz="3200" dirty="0" smtClean="0"/>
              <a:t>Οι παραπάνω εκφράσεις δείχνουν την ξαφνική αλλαγή της ήρεμης ζωής και αναδεικνύουν με σκληρό τρόπο την τραγικότητα του πολέμου.</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ca_thumb_l_image (6).jpg"/>
          <p:cNvPicPr>
            <a:picLocks noGrp="1" noChangeAspect="1"/>
          </p:cNvPicPr>
          <p:nvPr>
            <p:ph idx="1"/>
          </p:nvPr>
        </p:nvPicPr>
        <p:blipFill>
          <a:blip r:embed="rId2"/>
          <a:stretch>
            <a:fillRect/>
          </a:stretch>
        </p:blipFill>
        <p:spPr>
          <a:xfrm>
            <a:off x="428596" y="428604"/>
            <a:ext cx="8286808" cy="6143668"/>
          </a:xfrm>
        </p:spPr>
      </p:pic>
      <p:sp>
        <p:nvSpPr>
          <p:cNvPr id="3" name="Title 2"/>
          <p:cNvSpPr>
            <a:spLocks noGrp="1"/>
          </p:cNvSpPr>
          <p:nvPr>
            <p:ph type="title"/>
          </p:nvPr>
        </p:nvSpPr>
        <p:spPr/>
        <p:txBody>
          <a:bodyPr/>
          <a:lstStyle/>
          <a:p>
            <a:endParaRPr lang="el-GR"/>
          </a:p>
        </p:txBody>
      </p:sp>
    </p:spTree>
  </p:cSld>
  <p:clrMapOvr>
    <a:masterClrMapping/>
  </p:clrMapOvr>
  <p:transition>
    <p:spli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a:buNone/>
            </a:pPr>
            <a:r>
              <a:rPr lang="el-GR" dirty="0" smtClean="0"/>
              <a:t>    14-12-1943 &lt;&lt;Το κυριακάτικο γλυκό κάηκε μαζί με τις Κυριακές μας&gt;&gt;</a:t>
            </a:r>
          </a:p>
          <a:p>
            <a:pPr>
              <a:buNone/>
            </a:pPr>
            <a:r>
              <a:rPr lang="el-GR" dirty="0" smtClean="0"/>
              <a:t>   Με αυτή τη φράση τελειώνει το γράμμα της......Ποια πιστεύετε ότι θα ήταν η απάντηση της </a:t>
            </a:r>
            <a:r>
              <a:rPr lang="en-US" dirty="0" smtClean="0"/>
              <a:t>Hilda</a:t>
            </a:r>
            <a:r>
              <a:rPr lang="el-GR" dirty="0" smtClean="0"/>
              <a:t>;</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0"/>
            <a:ext cx="8229600" cy="1219200"/>
          </a:xfrm>
        </p:spPr>
        <p:txBody>
          <a:bodyPr>
            <a:normAutofit fontScale="90000"/>
          </a:bodyPr>
          <a:lstStyle/>
          <a:p>
            <a:r>
              <a:rPr lang="el-GR" dirty="0" smtClean="0"/>
              <a:t>Αγγλική συμμετοχή στο Ολοκαύτωμα</a:t>
            </a:r>
            <a:endParaRPr lang="el-GR" dirty="0"/>
          </a:p>
        </p:txBody>
      </p:sp>
      <p:pic>
        <p:nvPicPr>
          <p:cNvPr id="6" name="Content Placeholder 5" descr="zzzzz.jpg"/>
          <p:cNvPicPr>
            <a:picLocks noGrp="1" noChangeAspect="1"/>
          </p:cNvPicPr>
          <p:nvPr>
            <p:ph idx="1"/>
          </p:nvPr>
        </p:nvPicPr>
        <p:blipFill>
          <a:blip r:embed="rId2"/>
          <a:stretch>
            <a:fillRect/>
          </a:stretch>
        </p:blipFill>
        <p:spPr>
          <a:xfrm>
            <a:off x="357158" y="1357299"/>
            <a:ext cx="8429684" cy="5143536"/>
          </a:xfrm>
        </p:spPr>
      </p:pic>
    </p:spTree>
  </p:cSld>
  <p:clrMapOvr>
    <a:masterClrMapping/>
  </p:clrMapOvr>
  <p:transition>
    <p:split orient="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a:buNone/>
            </a:pPr>
            <a:r>
              <a:rPr lang="el-GR" sz="3200" dirty="0" smtClean="0"/>
              <a:t>       Αγαπητή Ειρήνη, ως φίλη σου, σε νιώθω και σε καταλαβαίνω, θα ήθελα πάρα πολύ να έρθω στην Ελλάδα, αλλά λόγω της οικονομικής μου κατάστασης δε μπορώ. Θα είμαι δίπλα σου σε ό,τι χρειαστείς! Καταλαβαίνω πόσο δύσκολο και τραγικό είναι, αλλά θέλω να μείνεις δυνατή! Και ελπίζω να μπορέσεις να ξαναδείς ήλιο!                                                                                   Σε φιλώ, Χίλντα</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ca_thumb_l_image (7).jpg"/>
          <p:cNvPicPr>
            <a:picLocks noGrp="1" noChangeAspect="1"/>
          </p:cNvPicPr>
          <p:nvPr>
            <p:ph idx="1"/>
          </p:nvPr>
        </p:nvPicPr>
        <p:blipFill>
          <a:blip r:embed="rId2"/>
          <a:stretch>
            <a:fillRect/>
          </a:stretch>
        </p:blipFill>
        <p:spPr>
          <a:xfrm>
            <a:off x="357158" y="357166"/>
            <a:ext cx="8429684" cy="6072230"/>
          </a:xfrm>
        </p:spPr>
      </p:pic>
      <p:sp>
        <p:nvSpPr>
          <p:cNvPr id="3" name="Title 2"/>
          <p:cNvSpPr>
            <a:spLocks noGrp="1"/>
          </p:cNvSpPr>
          <p:nvPr>
            <p:ph type="title"/>
          </p:nvPr>
        </p:nvSpPr>
        <p:spPr/>
        <p:txBody>
          <a:bodyPr/>
          <a:lstStyle/>
          <a:p>
            <a:endParaRPr lang="el-GR"/>
          </a:p>
        </p:txBody>
      </p:sp>
    </p:spTree>
  </p:cSld>
  <p:clrMapOvr>
    <a:masterClrMapping/>
  </p:clrMapOvr>
  <p:transition>
    <p:pull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r>
              <a:rPr lang="el-GR" sz="3200" dirty="0" smtClean="0"/>
              <a:t>Πώς αντιλαμβάνονται οι νέοι σήμερα και ποια τα συναισθήματα τους απέναντι στον πόλεμο, όπως τον πληροφορούνται μέσα από την τηλεόραση και το διαδίκτυο;</a:t>
            </a:r>
          </a:p>
          <a:p>
            <a:pPr>
              <a:buNone/>
            </a:pPr>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fontScale="92500"/>
          </a:bodyPr>
          <a:lstStyle/>
          <a:p>
            <a:pPr>
              <a:buNone/>
            </a:pPr>
            <a:r>
              <a:rPr lang="el-GR" dirty="0" smtClean="0"/>
              <a:t>      Οι νέοι σήμερα μένουν προκλητικά αδιάφοροι απέναντι σε ειδήσεις που μιλούν για τη δίνη του πολέμου και αποστρέφουν το βλέμμα τους από τα χιλιάδες αθώα θύματα. Οι λόγοι πολλοί, με σπουδαιότερους την έλλειψη ανθρωπιστικής παιδείας και το ενδιαφέρον για τα κοινά. Η εξωραϊσμένη εικόνα του πολέμου που προβάλλεται μέσα από τα ΜΜΕ ή τον κινηματογράφο, καθώς οι ταινίες βίας του πολέμου αποτελούν συχνή διασκέδαση της μάζας, ενώ οι ανταποκρίσεις των ειδησεογραφικών πρακτορείων από τις εστίες πολέμου θυμίζουν εκπομπές </a:t>
            </a:r>
            <a:r>
              <a:rPr lang="en-US" dirty="0" smtClean="0"/>
              <a:t>life style </a:t>
            </a:r>
            <a:r>
              <a:rPr lang="el-GR" dirty="0" smtClean="0"/>
              <a:t>δείχνοντας τον πόλεμο σαν κάτι μακρινό και ψεύτικο αποσυνδέοντας τον έτσι από τις ολέθριες επιπτώσεις του.</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kalavryta1.jpg"/>
          <p:cNvPicPr>
            <a:picLocks noGrp="1" noChangeAspect="1"/>
          </p:cNvPicPr>
          <p:nvPr>
            <p:ph idx="1"/>
          </p:nvPr>
        </p:nvPicPr>
        <p:blipFill>
          <a:blip r:embed="rId2"/>
          <a:stretch>
            <a:fillRect/>
          </a:stretch>
        </p:blipFill>
        <p:spPr>
          <a:xfrm>
            <a:off x="357158" y="642918"/>
            <a:ext cx="8429684" cy="5605483"/>
          </a:xfrm>
        </p:spPr>
      </p:pic>
      <p:sp>
        <p:nvSpPr>
          <p:cNvPr id="3" name="Title 2"/>
          <p:cNvSpPr>
            <a:spLocks noGrp="1"/>
          </p:cNvSpPr>
          <p:nvPr>
            <p:ph type="title"/>
          </p:nvPr>
        </p:nvSpPr>
        <p:spPr/>
        <p:txBody>
          <a:bodyPr/>
          <a:lstStyle/>
          <a:p>
            <a:endParaRPr lang="el-GR"/>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a:buNone/>
            </a:pPr>
            <a:r>
              <a:rPr lang="el-GR" sz="3200" dirty="0" smtClean="0"/>
              <a:t>    </a:t>
            </a:r>
            <a:r>
              <a:rPr lang="el-GR" sz="2400" dirty="0" smtClean="0"/>
              <a:t>Είναι, λοιπόν, επιτακτική ανάγκη εμείς οι νέοι άνθρωποι έχοντας την ευθύνη για έναν καλύτερο κόσμο να δραστηριοποιηθούμε και να διεκδικήσουμε το αγαθό της ειρήνης, συμμετέχοντας στα κοινά και ενώνοντας τη φωνή μας με τις φωνές όλων των νέων του κόσμου.</a:t>
            </a:r>
          </a:p>
          <a:p>
            <a:pPr>
              <a:buNone/>
            </a:pPr>
            <a:r>
              <a:rPr lang="el-GR" sz="2400" dirty="0" smtClean="0"/>
              <a:t>                                                              Ειρήνη Θεοδωροπούλου.</a:t>
            </a:r>
            <a:endParaRPr lang="el-GR" sz="2400"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etc ontent_aspx.jpg"/>
          <p:cNvPicPr>
            <a:picLocks noGrp="1" noChangeAspect="1"/>
          </p:cNvPicPr>
          <p:nvPr>
            <p:ph idx="1"/>
          </p:nvPr>
        </p:nvPicPr>
        <p:blipFill>
          <a:blip r:embed="rId2"/>
          <a:stretch>
            <a:fillRect/>
          </a:stretch>
        </p:blipFill>
        <p:spPr>
          <a:xfrm>
            <a:off x="714348" y="357166"/>
            <a:ext cx="7715304" cy="6072230"/>
          </a:xfrm>
        </p:spPr>
      </p:pic>
      <p:sp>
        <p:nvSpPr>
          <p:cNvPr id="3" name="Title 2"/>
          <p:cNvSpPr>
            <a:spLocks noGrp="1"/>
          </p:cNvSpPr>
          <p:nvPr>
            <p:ph type="title"/>
          </p:nvPr>
        </p:nvSpPr>
        <p:spPr/>
        <p:txBody>
          <a:bodyPr/>
          <a:lstStyle/>
          <a:p>
            <a:endParaRPr lang="el-GR"/>
          </a:p>
        </p:txBody>
      </p:sp>
    </p:spTree>
  </p:cSld>
  <p:clrMapOvr>
    <a:masterClrMapping/>
  </p:clrMapOvr>
  <p:transition>
    <p:pull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l-GR"/>
          </a:p>
        </p:txBody>
      </p:sp>
      <p:pic>
        <p:nvPicPr>
          <p:cNvPr id="6" name="Content Placeholder 5" descr="phoca_thumb_l_image (8).jpg"/>
          <p:cNvPicPr>
            <a:picLocks noGrp="1" noChangeAspect="1"/>
          </p:cNvPicPr>
          <p:nvPr>
            <p:ph idx="1"/>
          </p:nvPr>
        </p:nvPicPr>
        <p:blipFill>
          <a:blip r:embed="rId2"/>
          <a:stretch>
            <a:fillRect/>
          </a:stretch>
        </p:blipFill>
        <p:spPr>
          <a:xfrm>
            <a:off x="357158" y="285728"/>
            <a:ext cx="8429684" cy="6215106"/>
          </a:xfrm>
        </p:spPr>
      </p:pic>
    </p:spTree>
  </p:cSld>
  <p:clrMapOvr>
    <a:masterClrMapping/>
  </p:clrMapOvr>
  <p:transition>
    <p:whee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r>
              <a:rPr lang="el-GR" sz="3200" dirty="0" smtClean="0"/>
              <a:t>Σήμερα σε μια εποχή μεγάλης οικονομικής κρίσης, η κοινωνία της πληροφορίας μας οδηγεί σιγά - σιγά προς την παραπληροφόρηση και την υπερπληροφόρηση. </a:t>
            </a:r>
          </a:p>
          <a:p>
            <a:pPr>
              <a:buNone/>
            </a:pPr>
            <a:r>
              <a:rPr lang="en-US" sz="3200" dirty="0" smtClean="0"/>
              <a:t>    </a:t>
            </a:r>
            <a:r>
              <a:rPr lang="el-GR" sz="3200" dirty="0" smtClean="0"/>
              <a:t>Πρωτεύοντα ρόλο γι αυτήν την κατάσταση που ζούμε έχουν και τα Μ.Μ.Ε  ηλεκτρονικά και έντυπα.</a:t>
            </a:r>
            <a:endParaRPr lang="el-GR" sz="3200"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a:buNone/>
            </a:pPr>
            <a:r>
              <a:rPr lang="en-US" sz="3200" dirty="0" smtClean="0"/>
              <a:t>    </a:t>
            </a:r>
            <a:r>
              <a:rPr lang="el-GR" sz="3200" dirty="0" smtClean="0"/>
              <a:t>Χρόνια τώρα παρακολουθούμε από τις τηλεοράσεις την προβολή κυρίως θεμάτων που « πουλούν»: εγκλήματα, ληστείες, καταστροφές, σεισμοί, πόλεμοι, νεκροί προβάλλονται επίμονα. Σπάνια πια η καλή είδηση. Σαν να μην συμβαίνει τίποτα καλό σε αυτό το κόσμο. </a:t>
            </a:r>
            <a:endParaRPr lang="el-GR" sz="3200"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a:buNone/>
            </a:pPr>
            <a:r>
              <a:rPr lang="en-US" sz="3200" dirty="0" smtClean="0"/>
              <a:t>    </a:t>
            </a:r>
            <a:r>
              <a:rPr lang="el-GR" sz="3200" dirty="0" smtClean="0"/>
              <a:t>Πρώτη είδηση λοιπόν οι ισραηλινές αεροπορικές  επιθέσεις και οι βομβαρδισμοί στη Λωρίδα της Γάζας που άφησαν πίσω τους χιλιάδες νεκρούς και τραυματίες και μεταξύ αυτών και 300 παιδιά. Εμείς καθισμένοι άνετα  στον καναπέ μας και στη ζεστασιά του σπιτιού μας παρακολουθούμε αδιάφορα την είδηση. Είναι μακρινό το γεγονός αυτό από εμάς, δεν μας επηρεάζει. </a:t>
            </a:r>
            <a:endParaRPr lang="el-GR" sz="3200"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a:buNone/>
            </a:pPr>
            <a:r>
              <a:rPr lang="en-US" dirty="0" smtClean="0"/>
              <a:t>    </a:t>
            </a:r>
            <a:r>
              <a:rPr lang="el-GR" sz="3200" dirty="0" smtClean="0"/>
              <a:t>Λυπόμαστε για τα αθώα θύματα, εξοργιζόμαστε με την αδικία και τον κατατρεγμό των παλαιστινίων αλλά μόνο για λίγο, γιατί αμέσως μετά τις ειδήσεις ακολουθεί η τηλεοπτική σειρά που παρακολουθούμε και μετά…. όλα έχουν ξεχαστεί. </a:t>
            </a:r>
            <a:endParaRPr lang="el-GR" sz="3200" dirty="0"/>
          </a:p>
        </p:txBody>
      </p:sp>
      <p:sp>
        <p:nvSpPr>
          <p:cNvPr id="3" name="2 - Τίτλος"/>
          <p:cNvSpPr>
            <a:spLocks noGrp="1"/>
          </p:cNvSpPr>
          <p:nvPr>
            <p:ph type="title"/>
          </p:nvPr>
        </p:nvSpPr>
        <p:spPr/>
        <p:txBody>
          <a:bodyPr/>
          <a:lstStyle/>
          <a:p>
            <a:endParaRPr lang="el-GR" dirty="0"/>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a:buNone/>
            </a:pPr>
            <a:r>
              <a:rPr lang="en-US" sz="3200" dirty="0" smtClean="0"/>
              <a:t>     </a:t>
            </a:r>
            <a:r>
              <a:rPr lang="el-GR" sz="3200" dirty="0" smtClean="0"/>
              <a:t>Δεν θα απασχολήσουμε το μυαλό μας  με σκέψεις όπως, ότι τα παιδιά ποτέ δεν αρχίζουν τους πολέμους, αλλά είναι αυτά που σκοτώνονται, ακρωτηριάζονται, τραυματίζονται,  μένουν άστεγα, τρομοκρατημένα και μόνιμα σημαδεμένα ψυχικά. </a:t>
            </a:r>
          </a:p>
          <a:p>
            <a:pPr>
              <a:buNone/>
            </a:pPr>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a:buNone/>
            </a:pPr>
            <a:r>
              <a:rPr lang="en-US" sz="3200" dirty="0" smtClean="0"/>
              <a:t>    </a:t>
            </a:r>
            <a:r>
              <a:rPr lang="el-GR" sz="3200" dirty="0" smtClean="0"/>
              <a:t>Αντί  λοιπόν να αντιδράσουμε αξιοποιώντας τις δυνατότητες που έχουμε ζώντας σε δημοκρατικά κράτη, για να σταματήσουν οι πόλεμοι και να μην σκοτώνονται και τραυματίζονται πια άνθρωποι, εμείς , χωρίς ενοχές, ξεπερνάμε το γεγονός και συνεχίζουμε την καθημερινότητά μας παρά τη λύπη , συμπάθεια ,συμπόνια που αισθανόμαστε για τα θύματα του πολέμου.</a:t>
            </a:r>
            <a:endParaRPr lang="el-GR" sz="3200" dirty="0"/>
          </a:p>
        </p:txBody>
      </p:sp>
      <p:sp>
        <p:nvSpPr>
          <p:cNvPr id="3" name="2 - Τίτλος"/>
          <p:cNvSpPr>
            <a:spLocks noGrp="1"/>
          </p:cNvSpPr>
          <p:nvPr>
            <p:ph type="title"/>
          </p:nvPr>
        </p:nvSpPr>
        <p:spPr/>
        <p:txBody>
          <a:bodyPr/>
          <a:lstStyle/>
          <a:p>
            <a:endParaRPr lang="el-GR"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a:buNone/>
            </a:pPr>
            <a:r>
              <a:rPr lang="en-US" sz="3200" dirty="0" smtClean="0"/>
              <a:t>    </a:t>
            </a:r>
            <a:r>
              <a:rPr lang="el-GR" sz="3200" dirty="0" smtClean="0"/>
              <a:t>Επίσης ξεπερνάμε τη δυσαρέσκεια, την αντιπάθειας και το μίσος  που νοιώθουμε  γι αυτούς  που στα πλαίσια</a:t>
            </a:r>
            <a:r>
              <a:rPr lang="en-US" sz="3200" dirty="0" smtClean="0"/>
              <a:t>   </a:t>
            </a:r>
            <a:r>
              <a:rPr lang="el-GR" sz="3200" dirty="0" smtClean="0"/>
              <a:t>του πολέμου κάνουν εγκλήματα. Στην ουσία δηλαδή αδιαφορούμε. Τα Μ.Μ.Ε  είναι πια στη εποχή μας πανίσχυρα και μέσα από τον τρόπο και το χρόνο που προβάλλουν την είδηση, επηρεάζουν τους ανθρώπους που πιστεύουν όσα βλέπουν χωρίς να τα κρίνουν. </a:t>
            </a:r>
          </a:p>
          <a:p>
            <a:pPr>
              <a:buNone/>
            </a:pPr>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normAutofit/>
          </a:bodyPr>
          <a:lstStyle/>
          <a:p>
            <a:r>
              <a:rPr lang="el-GR" sz="4000" dirty="0" smtClean="0"/>
              <a:t>Ποια είναι τα αποτελέσματα του πολέμου όπως προκύπτουν από την περιγραφή της ζωής στα Καλάβρυτα πριν τον Πόλεμ</a:t>
            </a:r>
            <a:r>
              <a:rPr lang="en-US" sz="4000" dirty="0" smtClean="0"/>
              <a:t>o </a:t>
            </a:r>
            <a:r>
              <a:rPr lang="el-GR" sz="4000" dirty="0" smtClean="0"/>
              <a:t>και της ζωής μετά τη μεγάλη Ανατροπή;</a:t>
            </a:r>
            <a:r>
              <a:rPr lang="el-GR" dirty="0" smtClean="0"/>
              <a:t/>
            </a:r>
            <a:br>
              <a:rPr lang="el-GR" dirty="0" smtClean="0"/>
            </a:br>
            <a:endParaRPr lang="el-GR" dirty="0"/>
          </a:p>
        </p:txBody>
      </p:sp>
      <p:sp>
        <p:nvSpPr>
          <p:cNvPr id="2" name="1 - Τίτλος"/>
          <p:cNvSpPr>
            <a:spLocks noGrp="1"/>
          </p:cNvSpPr>
          <p:nvPr>
            <p:ph type="title"/>
          </p:nvPr>
        </p:nvSpPr>
        <p:spPr/>
        <p:txBody>
          <a:bodyPr>
            <a:normAutofit fontScale="90000"/>
          </a:bodyPr>
          <a:lstStyle/>
          <a:p>
            <a:r>
              <a:rPr lang="el-GR" dirty="0"/>
              <a:t/>
            </a:r>
            <a:br>
              <a:rPr lang="el-GR" dirty="0"/>
            </a:br>
            <a:endParaRPr lang="el-GR" dirty="0"/>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lstStyle/>
          <a:p>
            <a:pPr>
              <a:buNone/>
            </a:pPr>
            <a:r>
              <a:rPr lang="en-US" dirty="0" smtClean="0"/>
              <a:t>    </a:t>
            </a:r>
            <a:r>
              <a:rPr lang="el-GR" sz="3200" dirty="0" smtClean="0"/>
              <a:t>Με αυτό τον τρόπο διαμορφώνουν τα αισθήματα του κοινού. Φτάσαμε λοιπόν να ζούμε σε μια κοινωνία που η ανθρωπιά έχει εκμηδενισθεί και όλα μας φαίνονται συνηθισμένα</a:t>
            </a:r>
            <a:r>
              <a:rPr lang="en-US" sz="3200" dirty="0" smtClean="0"/>
              <a:t>.</a:t>
            </a:r>
            <a:endParaRPr lang="el-GR" sz="3200" dirty="0"/>
          </a:p>
        </p:txBody>
      </p:sp>
      <p:sp>
        <p:nvSpPr>
          <p:cNvPr id="3" name="2 - Τίτλος"/>
          <p:cNvSpPr>
            <a:spLocks noGrp="1"/>
          </p:cNvSpPr>
          <p:nvPr>
            <p:ph type="title"/>
          </p:nvPr>
        </p:nvSpPr>
        <p:spPr/>
        <p:txBody>
          <a:bodyPr/>
          <a:lstStyle/>
          <a:p>
            <a:endParaRPr lang="el-G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pPr>
              <a:buNone/>
            </a:pPr>
            <a:r>
              <a:rPr lang="en-US" sz="3200" dirty="0" smtClean="0"/>
              <a:t>    </a:t>
            </a:r>
            <a:r>
              <a:rPr lang="el-GR" sz="3200" dirty="0" smtClean="0"/>
              <a:t>Πιστεύω λοιπόν ότι για να μπορέσουμε να δούμε την πραγματική εικόνα του πολέμου και τα δεινά που προκαλεί, πρέπει να αναθεωρήσουμε τη σχέση μας με τα Μ.Μ.Ε, να αλλάξουμε δηλαδή τον «ηλεκτρονικό πολιτισμό» μας. Μόνο τότε θα μπορέσουμε να γίνουμε συμπαραστάτες των θυμάτων του πολέμου συναισθανόμενοι τα δεινά τους</a:t>
            </a:r>
            <a:r>
              <a:rPr lang="el-GR" dirty="0" smtClean="0"/>
              <a:t>.</a:t>
            </a:r>
            <a:endParaRPr lang="en-US" dirty="0" smtClean="0"/>
          </a:p>
          <a:p>
            <a:pPr>
              <a:buNone/>
            </a:pPr>
            <a:r>
              <a:rPr lang="en-US" sz="3200" dirty="0" smtClean="0"/>
              <a:t>                                      </a:t>
            </a:r>
            <a:r>
              <a:rPr lang="el-GR" sz="3200" dirty="0" smtClean="0"/>
              <a:t>Ευανθία Κορδώνη Γ2</a:t>
            </a:r>
          </a:p>
          <a:p>
            <a:endParaRPr lang="el-GR" dirty="0"/>
          </a:p>
        </p:txBody>
      </p:sp>
      <p:sp>
        <p:nvSpPr>
          <p:cNvPr id="3" name="2 - Τίτλος"/>
          <p:cNvSpPr>
            <a:spLocks noGrp="1"/>
          </p:cNvSpPr>
          <p:nvPr>
            <p:ph type="title"/>
          </p:nvPr>
        </p:nvSpPr>
        <p:spPr/>
        <p:txBody>
          <a:bodyPr/>
          <a:lstStyle/>
          <a:p>
            <a:endParaRPr lang="el-GR"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l-GR"/>
          </a:p>
        </p:txBody>
      </p:sp>
      <p:pic>
        <p:nvPicPr>
          <p:cNvPr id="6" name="Content Placeholder 5" descr="phoca_thumb_l_image (9).jpg"/>
          <p:cNvPicPr>
            <a:picLocks noGrp="1" noChangeAspect="1"/>
          </p:cNvPicPr>
          <p:nvPr>
            <p:ph idx="1"/>
          </p:nvPr>
        </p:nvPicPr>
        <p:blipFill>
          <a:blip r:embed="rId2"/>
          <a:stretch>
            <a:fillRect/>
          </a:stretch>
        </p:blipFill>
        <p:spPr>
          <a:xfrm>
            <a:off x="428596" y="357166"/>
            <a:ext cx="8358245" cy="6143668"/>
          </a:xfrm>
        </p:spPr>
      </p:pic>
    </p:spTree>
  </p:cSld>
  <p:clrMapOvr>
    <a:masterClrMapping/>
  </p:clrMapOvr>
  <p:transition>
    <p:wheel spokes="3"/>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ca_thumb_l_image (13).jpg"/>
          <p:cNvPicPr>
            <a:picLocks noGrp="1" noChangeAspect="1"/>
          </p:cNvPicPr>
          <p:nvPr>
            <p:ph idx="1"/>
          </p:nvPr>
        </p:nvPicPr>
        <p:blipFill>
          <a:blip r:embed="rId2"/>
          <a:stretch>
            <a:fillRect/>
          </a:stretch>
        </p:blipFill>
        <p:spPr>
          <a:xfrm>
            <a:off x="428596" y="285728"/>
            <a:ext cx="8286808" cy="6143667"/>
          </a:xfrm>
        </p:spPr>
      </p:pic>
      <p:sp>
        <p:nvSpPr>
          <p:cNvPr id="3" name="Title 2"/>
          <p:cNvSpPr>
            <a:spLocks noGrp="1"/>
          </p:cNvSpPr>
          <p:nvPr>
            <p:ph type="title"/>
          </p:nvPr>
        </p:nvSpPr>
        <p:spPr/>
        <p:txBody>
          <a:bodyPr/>
          <a:lstStyle/>
          <a:p>
            <a:endParaRPr lang="el-G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571480"/>
            <a:ext cx="8229600" cy="5572164"/>
          </a:xfrm>
        </p:spPr>
        <p:txBody>
          <a:bodyPr>
            <a:noAutofit/>
          </a:bodyPr>
          <a:lstStyle/>
          <a:p>
            <a:r>
              <a:rPr lang="el-GR" sz="8800" dirty="0" smtClean="0"/>
              <a:t>Τραγούδι για το Ολοκαύτωμα των Καλαβρύτων</a:t>
            </a:r>
            <a:endParaRPr lang="el-GR" sz="8800" dirty="0"/>
          </a:p>
        </p:txBody>
      </p:sp>
      <p:sp>
        <p:nvSpPr>
          <p:cNvPr id="3" name="Title 2"/>
          <p:cNvSpPr>
            <a:spLocks noGrp="1"/>
          </p:cNvSpPr>
          <p:nvPr>
            <p:ph type="title"/>
          </p:nvPr>
        </p:nvSpPr>
        <p:spPr/>
        <p:txBody>
          <a:bodyPr/>
          <a:lstStyle/>
          <a:p>
            <a:endParaRPr lang="el-G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67544" y="1484784"/>
            <a:ext cx="8229600" cy="4572000"/>
          </a:xfrm>
        </p:spPr>
        <p:txBody>
          <a:bodyPr/>
          <a:lstStyle/>
          <a:p>
            <a:pPr>
              <a:buNone/>
            </a:pPr>
            <a:r>
              <a:rPr lang="el-GR" sz="4000" dirty="0" smtClean="0"/>
              <a:t>Ευχαριστούμε για την προσοχή σας.</a:t>
            </a:r>
          </a:p>
          <a:p>
            <a:pPr>
              <a:buNone/>
            </a:pPr>
            <a:endParaRPr lang="el-GR" dirty="0" smtClean="0"/>
          </a:p>
          <a:p>
            <a:pPr>
              <a:buNone/>
            </a:pPr>
            <a:endParaRPr lang="el-GR" dirty="0" smtClean="0"/>
          </a:p>
          <a:p>
            <a:pPr>
              <a:buNone/>
            </a:pPr>
            <a:r>
              <a:rPr lang="el-GR" dirty="0" smtClean="0">
                <a:solidFill>
                  <a:schemeClr val="tx2">
                    <a:lumMod val="90000"/>
                  </a:schemeClr>
                </a:solidFill>
              </a:rPr>
              <a:t>                             </a:t>
            </a:r>
            <a:r>
              <a:rPr lang="el-GR" sz="7200" dirty="0" smtClean="0">
                <a:solidFill>
                  <a:srgbClr val="C00000"/>
                </a:solidFill>
              </a:rPr>
              <a:t>ΤΕΛΟΣ</a:t>
            </a:r>
            <a:endParaRPr lang="el-GR" sz="7200" dirty="0">
              <a:solidFill>
                <a:srgbClr val="C00000"/>
              </a:solidFill>
            </a:endParaRPr>
          </a:p>
        </p:txBody>
      </p:sp>
      <p:sp>
        <p:nvSpPr>
          <p:cNvPr id="3" name="2 - Τίτλος"/>
          <p:cNvSpPr>
            <a:spLocks noGrp="1"/>
          </p:cNvSpPr>
          <p:nvPr>
            <p:ph type="title"/>
          </p:nvPr>
        </p:nvSpPr>
        <p:spPr/>
        <p:txBody>
          <a:bodyPr/>
          <a:lstStyle/>
          <a:p>
            <a:endParaRPr lang="el-GR" dirty="0"/>
          </a:p>
        </p:txBody>
      </p:sp>
    </p:spTree>
  </p:cSld>
  <p:clrMapOvr>
    <a:masterClrMapping/>
  </p:clrMapOvr>
  <p:transition>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a:bodyPr>
          <a:lstStyle/>
          <a:p>
            <a:r>
              <a:rPr lang="el-GR" sz="4400" dirty="0" smtClean="0"/>
              <a:t>Ειρήνη Θεοδωροπούλου</a:t>
            </a:r>
          </a:p>
          <a:p>
            <a:r>
              <a:rPr lang="el-GR" sz="4400" dirty="0" smtClean="0"/>
              <a:t>Ευανθία Κορδώνη</a:t>
            </a:r>
          </a:p>
          <a:p>
            <a:r>
              <a:rPr lang="el-GR" sz="4400" smtClean="0"/>
              <a:t>Βασιλική Μπιρμπίλη</a:t>
            </a:r>
            <a:endParaRPr lang="el-GR" sz="4400" dirty="0" smtClean="0"/>
          </a:p>
          <a:p>
            <a:r>
              <a:rPr lang="el-GR" sz="4400" dirty="0" smtClean="0"/>
              <a:t>Φοίβος Οικονομόπουλος</a:t>
            </a:r>
          </a:p>
          <a:p>
            <a:pPr algn="just"/>
            <a:r>
              <a:rPr lang="el-GR" sz="4400" dirty="0" smtClean="0"/>
              <a:t>Ευανθία Σαράντη</a:t>
            </a:r>
            <a:endParaRPr lang="en-US" sz="4400" dirty="0" smtClean="0"/>
          </a:p>
          <a:p>
            <a:pPr algn="just">
              <a:buNone/>
            </a:pPr>
            <a:r>
              <a:rPr lang="en-US" sz="4400" dirty="0" smtClean="0"/>
              <a:t>                                             </a:t>
            </a:r>
            <a:r>
              <a:rPr lang="el-GR" sz="4400" dirty="0" smtClean="0"/>
              <a:t>Γ2</a:t>
            </a:r>
            <a:endParaRPr lang="el-GR" sz="4400" dirty="0"/>
          </a:p>
        </p:txBody>
      </p:sp>
      <p:sp>
        <p:nvSpPr>
          <p:cNvPr id="3" name="2 - Τίτλος"/>
          <p:cNvSpPr>
            <a:spLocks noGrp="1"/>
          </p:cNvSpPr>
          <p:nvPr>
            <p:ph type="title"/>
          </p:nvPr>
        </p:nvSpPr>
        <p:spPr/>
        <p:txBody>
          <a:bodyPr>
            <a:normAutofit/>
          </a:bodyPr>
          <a:lstStyle/>
          <a:p>
            <a:endParaRPr lang="el-GR" sz="7200" dirty="0">
              <a:solidFill>
                <a:schemeClr val="tx2">
                  <a:lumMod val="90000"/>
                </a:schemeClr>
              </a:solidFill>
            </a:endParaRPr>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normAutofit/>
          </a:bodyPr>
          <a:lstStyle/>
          <a:p>
            <a:pPr algn="ctr">
              <a:buNone/>
            </a:pPr>
            <a:r>
              <a:rPr lang="el-GR" sz="3200" dirty="0"/>
              <a:t> Η ζωή μετά τον πόλεμο διέφερε σε μεγάλο </a:t>
            </a:r>
            <a:r>
              <a:rPr lang="el-GR" sz="3200" dirty="0" smtClean="0"/>
              <a:t>βαθμό από </a:t>
            </a:r>
            <a:r>
              <a:rPr lang="el-GR" sz="3200" dirty="0"/>
              <a:t>την ηρεμία που επικρατούσε πριν την </a:t>
            </a:r>
            <a:r>
              <a:rPr lang="el-GR" sz="3200" dirty="0" smtClean="0"/>
              <a:t>ολοκληρωτική καταστροφή</a:t>
            </a:r>
            <a:r>
              <a:rPr lang="el-GR" sz="3200" dirty="0"/>
              <a:t>. </a:t>
            </a:r>
            <a:r>
              <a:rPr lang="el-GR" sz="3200" dirty="0" smtClean="0"/>
              <a:t>Πριν </a:t>
            </a:r>
            <a:r>
              <a:rPr lang="el-GR" sz="3200" dirty="0"/>
              <a:t>τον πόλεμο η ζωή κυλούσε ομαλά χωρίς προβλήματα. Οι εκδρομές με το σχολείο ήταν </a:t>
            </a:r>
            <a:r>
              <a:rPr lang="el-GR" sz="3200" dirty="0" smtClean="0"/>
              <a:t>ο βασικός </a:t>
            </a:r>
            <a:r>
              <a:rPr lang="el-GR" sz="3200" dirty="0"/>
              <a:t>τρόπος </a:t>
            </a:r>
            <a:r>
              <a:rPr lang="el-GR" sz="3200" dirty="0" smtClean="0"/>
              <a:t>εκπαίδευσης </a:t>
            </a:r>
            <a:r>
              <a:rPr lang="el-GR" sz="3200" dirty="0"/>
              <a:t>των παιδιών. Τα απογεύματα οι γειτονιές ήταν γεμάτες με παιδιά και το μόνο που ακουγόταν ήταν οι ξέγνοιαστες φωνές τους. </a:t>
            </a:r>
          </a:p>
        </p:txBody>
      </p:sp>
      <p:sp>
        <p:nvSpPr>
          <p:cNvPr id="2" name="1 - Τίτλος"/>
          <p:cNvSpPr>
            <a:spLocks noGrp="1"/>
          </p:cNvSpPr>
          <p:nvPr>
            <p:ph type="title"/>
          </p:nvPr>
        </p:nvSpPr>
        <p:spPr/>
        <p:txBody>
          <a:bodyPr/>
          <a:lstStyle/>
          <a:p>
            <a:r>
              <a:rPr lang="el-GR" dirty="0" smtClean="0">
                <a:solidFill>
                  <a:schemeClr val="tx2">
                    <a:lumMod val="90000"/>
                  </a:schemeClr>
                </a:solidFill>
              </a:rPr>
              <a:t>                      ΤΟ  ΠΡΙΝ</a:t>
            </a:r>
            <a:endParaRPr lang="el-GR" dirty="0">
              <a:solidFill>
                <a:schemeClr val="tx2">
                  <a:lumMod val="90000"/>
                </a:schemeClr>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Kalavryta-Raxi_Kapi.jpg"/>
          <p:cNvPicPr>
            <a:picLocks noGrp="1" noChangeAspect="1"/>
          </p:cNvPicPr>
          <p:nvPr>
            <p:ph idx="1"/>
          </p:nvPr>
        </p:nvPicPr>
        <p:blipFill>
          <a:blip r:embed="rId2"/>
          <a:stretch>
            <a:fillRect/>
          </a:stretch>
        </p:blipFill>
        <p:spPr>
          <a:xfrm>
            <a:off x="571472" y="1357298"/>
            <a:ext cx="8072494" cy="5143536"/>
          </a:xfrm>
        </p:spPr>
      </p:pic>
      <p:sp>
        <p:nvSpPr>
          <p:cNvPr id="3" name="Title 2"/>
          <p:cNvSpPr>
            <a:spLocks noGrp="1"/>
          </p:cNvSpPr>
          <p:nvPr>
            <p:ph type="title"/>
          </p:nvPr>
        </p:nvSpPr>
        <p:spPr>
          <a:xfrm>
            <a:off x="2857488" y="0"/>
            <a:ext cx="8229600" cy="1219200"/>
          </a:xfrm>
        </p:spPr>
        <p:txBody>
          <a:bodyPr/>
          <a:lstStyle/>
          <a:p>
            <a:r>
              <a:rPr lang="el-GR" dirty="0" smtClean="0"/>
              <a:t>Ράχη Καπή</a:t>
            </a:r>
            <a:endParaRPr lang="el-GR" dirty="0"/>
          </a:p>
        </p:txBody>
      </p:sp>
    </p:spTree>
  </p:cSld>
  <p:clrMapOvr>
    <a:masterClrMapping/>
  </p:clrMapOvr>
  <p:transition>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p:txBody>
          <a:bodyPr>
            <a:normAutofit fontScale="92500" lnSpcReduction="20000"/>
          </a:bodyPr>
          <a:lstStyle/>
          <a:p>
            <a:pPr>
              <a:buNone/>
            </a:pPr>
            <a:r>
              <a:rPr lang="el-GR" sz="3200" dirty="0" smtClean="0"/>
              <a:t>    Όμως η ζωή άλλαξε με την εισβολή των Ιταλών στα Καλάβρυτα. Οι Ιταλοί  προσπαθούσαν να μάθουν την ελληνική γλώσσα. Χαρακτηριστικό παράδειγμα αποτελεί ένας Ιταλός, ο οποίος κατά τη διαμονή του σε ελληνικό σπίτι μέσα από νοήματα επικοινωνούσε με τους κατοίκους του σπιτιού και την ώρα που έφευγε έδωσε διάφορες ευχές στον άντρα της οικογένειας. Επίσης οργάνωναν συσσίτια, αλλά δεν έπαυαν να είναι κατακτητές γιατί άλλαξαν τα χρώματα της </a:t>
            </a:r>
            <a:r>
              <a:rPr lang="el-GR" sz="3200" dirty="0" smtClean="0"/>
              <a:t>σημαίας…</a:t>
            </a:r>
            <a:endParaRPr lang="el-GR" sz="3200" dirty="0"/>
          </a:p>
        </p:txBody>
      </p:sp>
      <p:sp>
        <p:nvSpPr>
          <p:cNvPr id="3" name="2 - Τίτλος"/>
          <p:cNvSpPr>
            <a:spLocks noGrp="1"/>
          </p:cNvSpPr>
          <p:nvPr>
            <p:ph type="title"/>
          </p:nvPr>
        </p:nvSpPr>
        <p:spPr/>
        <p:txBody>
          <a:bodyPr/>
          <a:lstStyle/>
          <a:p>
            <a:r>
              <a:rPr lang="el-GR" dirty="0" smtClean="0">
                <a:solidFill>
                  <a:schemeClr val="tx2">
                    <a:lumMod val="90000"/>
                  </a:schemeClr>
                </a:solidFill>
              </a:rPr>
              <a:t>                      ΤΟ ΜΕΤΑ</a:t>
            </a:r>
            <a:endParaRPr lang="el-GR" dirty="0">
              <a:solidFill>
                <a:schemeClr val="tx2">
                  <a:lumMod val="90000"/>
                </a:schemeClr>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ca_thumb_l_image (14).jpg"/>
          <p:cNvPicPr>
            <a:picLocks noGrp="1" noChangeAspect="1"/>
          </p:cNvPicPr>
          <p:nvPr>
            <p:ph idx="1"/>
          </p:nvPr>
        </p:nvPicPr>
        <p:blipFill>
          <a:blip r:embed="rId2"/>
          <a:stretch>
            <a:fillRect/>
          </a:stretch>
        </p:blipFill>
        <p:spPr>
          <a:xfrm>
            <a:off x="357158" y="357166"/>
            <a:ext cx="8501122" cy="6215106"/>
          </a:xfrm>
        </p:spPr>
      </p:pic>
      <p:sp>
        <p:nvSpPr>
          <p:cNvPr id="3" name="Title 2"/>
          <p:cNvSpPr>
            <a:spLocks noGrp="1"/>
          </p:cNvSpPr>
          <p:nvPr>
            <p:ph type="title"/>
          </p:nvPr>
        </p:nvSpPr>
        <p:spPr/>
        <p:txBody>
          <a:bodyPr/>
          <a:lstStyle/>
          <a:p>
            <a:endParaRPr lang="el-G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67544" y="1556792"/>
            <a:ext cx="8229600" cy="4572000"/>
          </a:xfrm>
        </p:spPr>
        <p:txBody>
          <a:bodyPr>
            <a:normAutofit/>
          </a:bodyPr>
          <a:lstStyle/>
          <a:p>
            <a:pPr>
              <a:buNone/>
            </a:pPr>
            <a:r>
              <a:rPr lang="el-GR" sz="3200" dirty="0"/>
              <a:t>Στις </a:t>
            </a:r>
            <a:r>
              <a:rPr lang="el-GR" sz="3200" dirty="0" smtClean="0"/>
              <a:t>12 </a:t>
            </a:r>
            <a:r>
              <a:rPr lang="el-GR" sz="3200" dirty="0"/>
              <a:t>Δεκέμβριου του 1942 εισέβαλλαν οι Γερμανοί στα Καλάβρυτα. Σε αντίθεση με τους Ιταλούς δεν οργάνωναν συσσίτια, έμπαιναν στα σπίτια των Ελλήνων και ζούσαν εις βάρος τους. Στις 14 Δεκεμβρίου 1942 έκαψαν το σχολείο και τα σπίτια. Οι άνθρωποι ήταν φοβισμένοι  και έδωσαν εντολή  να πάνε όλοι στην Εκκλησία  με την ελπίδα πως θα βρουν ένα καταφύγιο.</a:t>
            </a:r>
          </a:p>
        </p:txBody>
      </p:sp>
      <p:sp>
        <p:nvSpPr>
          <p:cNvPr id="2" name="1 - Τίτλος"/>
          <p:cNvSpPr>
            <a:spLocks noGrp="1"/>
          </p:cNvSpPr>
          <p:nvPr>
            <p:ph type="title"/>
          </p:nvPr>
        </p:nvSpPr>
        <p:spPr/>
        <p:txBody>
          <a:bodyPr>
            <a:normAutofit/>
          </a:bodyPr>
          <a:lstStyle/>
          <a:p>
            <a:endParaRPr lang="el-GR" sz="4800" dirty="0">
              <a:solidFill>
                <a:schemeClr val="tx2">
                  <a:lumMod val="90000"/>
                </a:schemeClr>
              </a:solidFill>
            </a:endParaRPr>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Χαρτί">
  <a:themeElements>
    <a:clrScheme name="Χαρτί">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Χαρτί">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Χαρτί">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151</TotalTime>
  <Words>1237</Words>
  <Application>Microsoft Office PowerPoint</Application>
  <PresentationFormat>Προβολή στην οθόνη (4:3)</PresentationFormat>
  <Paragraphs>57</Paragraphs>
  <Slides>46</Slides>
  <Notes>1</Notes>
  <HiddenSlides>0</HiddenSlides>
  <MMClips>1</MMClips>
  <ScaleCrop>false</ScaleCrop>
  <HeadingPairs>
    <vt:vector size="4" baseType="variant">
      <vt:variant>
        <vt:lpstr>Θέμα</vt:lpstr>
      </vt:variant>
      <vt:variant>
        <vt:i4>1</vt:i4>
      </vt:variant>
      <vt:variant>
        <vt:lpstr>Τίτλοι διαφανειών</vt:lpstr>
      </vt:variant>
      <vt:variant>
        <vt:i4>46</vt:i4>
      </vt:variant>
    </vt:vector>
  </HeadingPairs>
  <TitlesOfParts>
    <vt:vector size="47" baseType="lpstr">
      <vt:lpstr>Χαρτί</vt:lpstr>
      <vt:lpstr>ΟΛΟΚΑΥΤΩΜΑ</vt:lpstr>
      <vt:lpstr>Διαφάνεια 2</vt:lpstr>
      <vt:lpstr>Διαφάνεια 3</vt:lpstr>
      <vt:lpstr> </vt:lpstr>
      <vt:lpstr>                      ΤΟ  ΠΡΙΝ</vt:lpstr>
      <vt:lpstr>Ράχη Καπή</vt:lpstr>
      <vt:lpstr>                      ΤΟ ΜΕΤΑ</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lpstr>Διαφάνεια 24</vt:lpstr>
      <vt:lpstr>Αγγλική συμμετοχή στο Ολοκαύτωμα</vt:lpstr>
      <vt:lpstr>Διαφάνεια 26</vt:lpstr>
      <vt:lpstr>Διαφάνεια 27</vt:lpstr>
      <vt:lpstr>Διαφάνεια 28</vt:lpstr>
      <vt:lpstr>Διαφάνεια 29</vt:lpstr>
      <vt:lpstr>Διαφάνεια 30</vt:lpstr>
      <vt:lpstr>Διαφάνεια 31</vt:lpstr>
      <vt:lpstr>Διαφάνεια 32</vt:lpstr>
      <vt:lpstr>Διαφάνεια 33</vt:lpstr>
      <vt:lpstr>Διαφάνεια 34</vt:lpstr>
      <vt:lpstr>Διαφάνεια 35</vt:lpstr>
      <vt:lpstr>Διαφάνεια 36</vt:lpstr>
      <vt:lpstr>Διαφάνεια 37</vt:lpstr>
      <vt:lpstr>Διαφάνεια 38</vt:lpstr>
      <vt:lpstr>Διαφάνεια 39</vt:lpstr>
      <vt:lpstr>Διαφάνεια 40</vt:lpstr>
      <vt:lpstr>Διαφάνεια 41</vt:lpstr>
      <vt:lpstr>Διαφάνεια 42</vt:lpstr>
      <vt:lpstr>Διαφάνεια 43</vt:lpstr>
      <vt:lpstr>Διαφάνεια 44</vt:lpstr>
      <vt:lpstr>Διαφάνεια 45</vt:lpstr>
      <vt:lpstr>Διαφάνεια 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ΟΛΟΚΑΥΤΩΜΑ</dc:title>
  <dc:creator>eva</dc:creator>
  <cp:lastModifiedBy>user</cp:lastModifiedBy>
  <cp:revision>31</cp:revision>
  <dcterms:created xsi:type="dcterms:W3CDTF">2015-01-15T14:22:47Z</dcterms:created>
  <dcterms:modified xsi:type="dcterms:W3CDTF">2015-04-15T08:26:06Z</dcterms:modified>
</cp:coreProperties>
</file>